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83CC-EC41-4BE7-BEE8-3D1E38214D49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73F4B1-F052-4FD1-9311-7FCF142AF3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83CC-EC41-4BE7-BEE8-3D1E38214D49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F4B1-F052-4FD1-9311-7FCF142AF3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83CC-EC41-4BE7-BEE8-3D1E38214D49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F4B1-F052-4FD1-9311-7FCF142AF3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6F583CC-EC41-4BE7-BEE8-3D1E38214D49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373F4B1-F052-4FD1-9311-7FCF142AF3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83CC-EC41-4BE7-BEE8-3D1E38214D49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F4B1-F052-4FD1-9311-7FCF142AF3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83CC-EC41-4BE7-BEE8-3D1E38214D49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F4B1-F052-4FD1-9311-7FCF142AF3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F4B1-F052-4FD1-9311-7FCF142AF3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83CC-EC41-4BE7-BEE8-3D1E38214D49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83CC-EC41-4BE7-BEE8-3D1E38214D49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F4B1-F052-4FD1-9311-7FCF142AF3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83CC-EC41-4BE7-BEE8-3D1E38214D49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F4B1-F052-4FD1-9311-7FCF142AF3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6F583CC-EC41-4BE7-BEE8-3D1E38214D49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373F4B1-F052-4FD1-9311-7FCF142AF3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83CC-EC41-4BE7-BEE8-3D1E38214D49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73F4B1-F052-4FD1-9311-7FCF142AF3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6F583CC-EC41-4BE7-BEE8-3D1E38214D49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373F4B1-F052-4FD1-9311-7FCF142AF3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48" y="5429264"/>
            <a:ext cx="4591024" cy="1428736"/>
          </a:xfrm>
        </p:spPr>
        <p:txBody>
          <a:bodyPr/>
          <a:lstStyle/>
          <a:p>
            <a:r>
              <a:rPr lang="ru-RU" dirty="0" smtClean="0"/>
              <a:t>Выполнили работу:</a:t>
            </a:r>
          </a:p>
          <a:p>
            <a:r>
              <a:rPr lang="ru-RU" dirty="0" err="1" smtClean="0"/>
              <a:t>Ренкова</a:t>
            </a:r>
            <a:r>
              <a:rPr lang="ru-RU" dirty="0" smtClean="0"/>
              <a:t> Анна, </a:t>
            </a:r>
            <a:r>
              <a:rPr lang="ru-RU" dirty="0" err="1" smtClean="0"/>
              <a:t>Ганеева</a:t>
            </a:r>
            <a:r>
              <a:rPr lang="ru-RU" dirty="0" smtClean="0"/>
              <a:t> Алина, Иванцова </a:t>
            </a:r>
            <a:r>
              <a:rPr lang="ru-RU" dirty="0" smtClean="0"/>
              <a:t>Анастасия.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1071546"/>
          </a:xfrm>
        </p:spPr>
        <p:txBody>
          <a:bodyPr/>
          <a:lstStyle/>
          <a:p>
            <a:r>
              <a:rPr lang="ru-RU" dirty="0" smtClean="0"/>
              <a:t>Битва под Москвой.</a:t>
            </a:r>
            <a:endParaRPr lang="ru-RU" dirty="0"/>
          </a:p>
        </p:txBody>
      </p:sp>
      <p:pic>
        <p:nvPicPr>
          <p:cNvPr id="5" name="Рисунок 4" descr="1329982887_8b6e1b19a8928b32223508c93bf_pre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1714488"/>
            <a:ext cx="6215106" cy="3752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>
            <a:noAutofit/>
          </a:bodyPr>
          <a:lstStyle/>
          <a:p>
            <a:r>
              <a:rPr lang="ru-RU" sz="1800" dirty="0" smtClean="0"/>
              <a:t>30 сентября немецкие войска начали наступление по плану "Тайфун" на брянском и вяземском направлении (2 октября). Несмотря на ожесточенное сопротивление советских войск, противник прорвал их оборону. Ценой огромных потерь в конце ноября – начале декабря ему удалось выйти к каналу Волга-Москва, форсировать реку Нара, подойти к городу Кашира с юга. Дальнейшие попытки противника прорваться к Москве были сорваны. Враг был обескровлен.</a:t>
            </a:r>
          </a:p>
          <a:p>
            <a:endParaRPr lang="ru-RU" sz="1800" dirty="0" smtClean="0"/>
          </a:p>
          <a:p>
            <a:r>
              <a:rPr lang="ru-RU" sz="1800" dirty="0" smtClean="0"/>
              <a:t>Грудью встали москвичи на защиту города. В июле было сформировано 12 дивизий народного ополчения, 56 истребительных батальонов, 25 рабочих и коммунистических батальонов. Сотни тысяч жителей столицы в осеннюю стужу и распутицу возводили оборонительные сооружения. В короткий срок были построены внешний оборонительный пояс и укрепления внутри города. Противотанковые рвы, лесные завалы, металлические ежи опоясали Москву с северо-запада, запада и юго-запада. На всех въездных путях стояли противотанковые орудия. Сотни огневых точек готовы были в любую минуту встретить противника. Героически отражая налеты вражеской авиации войска ПВО и многотысячный отряд МПВО. Тысячи рабочих, служащих, деятелей искусств добровольно шли в коммунистические батальоны и роты, из которых в ноябре были сформированы еще 3 дивизии; 4-я комплектовалась из призывников. Москве помогала вся страна.</a:t>
            </a: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Московская оборонительная операция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Московская наступательная операция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642918"/>
            <a:ext cx="8715436" cy="7072362"/>
          </a:xfrm>
        </p:spPr>
        <p:txBody>
          <a:bodyPr>
            <a:noAutofit/>
          </a:bodyPr>
          <a:lstStyle/>
          <a:p>
            <a:r>
              <a:rPr lang="ru-RU" sz="2000" dirty="0" smtClean="0"/>
              <a:t>В ходе контрнаступления 5–6 декабря, советские войска освободили от захватчиков свыше 11 тысяч населенных пунктов и к началу января 1942 года отбросили противника на 100–250 км, нанесли тяжелое поражение 38 вражеским дивизиям. В результате контрнаступления и общего наступления враг был отброшен на запад на 150–400 км. Успешное продвижение советских войск заставило Гитлера 8 декабря отдать директиву о переходе к обороне по всей линии фронта. Стратегическая инициатива перешла к Красной Армии.</a:t>
            </a:r>
          </a:p>
          <a:p>
            <a:endParaRPr lang="ru-RU" sz="2000" dirty="0" smtClean="0"/>
          </a:p>
        </p:txBody>
      </p:sp>
      <p:pic>
        <p:nvPicPr>
          <p:cNvPr id="7" name="Рисунок 6" descr="r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3214686"/>
            <a:ext cx="2222500" cy="3175000"/>
          </a:xfrm>
          <a:prstGeom prst="rect">
            <a:avLst/>
          </a:prstGeom>
        </p:spPr>
      </p:pic>
      <p:pic>
        <p:nvPicPr>
          <p:cNvPr id="8" name="Рисунок 7" descr="r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8" y="2928934"/>
            <a:ext cx="2372868" cy="3429000"/>
          </a:xfrm>
          <a:prstGeom prst="rect">
            <a:avLst/>
          </a:prstGeom>
        </p:spPr>
      </p:pic>
      <p:pic>
        <p:nvPicPr>
          <p:cNvPr id="10" name="Рисунок 9" descr="r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306" y="3214686"/>
            <a:ext cx="2286016" cy="32471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Хотя попытка разгромить группу армии «Центр» под Ржевом и Вязьмой провалилась, наступательные операции советских войск в декабре 1941 – апреле 1942 привели к значительному изменению военно-стратегической ситуации на советско-германском фронте: немцы были отброшены от Москвы, освобождены Московская, часть Калининской. Орловской и Смоленской областей. Произошел и психологический перелом среди солдат и гражданского населения: укрепилась вера в победу, разрушился миф о непобедимости вермахта.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0"/>
            <a:ext cx="8786874" cy="6500834"/>
          </a:xfrm>
        </p:spPr>
        <p:txBody>
          <a:bodyPr>
            <a:noAutofit/>
          </a:bodyPr>
          <a:lstStyle/>
          <a:p>
            <a:r>
              <a:rPr lang="ru-RU" sz="1800" dirty="0" smtClean="0"/>
              <a:t>Битва за Москву имела большое значение в Великой Отечественной войне (1941 –1945). В результате московской операции была защищена святая столица нашей родины, окончательно сломлен враг и положено начало наступлению советских войск. Она дала стране множество героев, среди них и наши родственники, показала непокорность русского народа перед врагом. Провал операции "Тайфун" явился крупнейшим военно-политическим событием Отечественной войны в 1941 году. Полчища немецкого фашизма, наводившие ужас на народы Европы, были остановлены на подступах к советской столице в момент, когда многие политики за рубежом считали ее падение неизбежным. Героическое сопротивление советских войск оказало отрезвляющее воздействие на фашистских генералов. "Теперь, – писал впоследствии бывший начальник штаба 4-й немецкой армии </a:t>
            </a:r>
            <a:r>
              <a:rPr lang="ru-RU" sz="1800" dirty="0" err="1" smtClean="0"/>
              <a:t>Блюментрит</a:t>
            </a:r>
            <a:r>
              <a:rPr lang="ru-RU" sz="1800" dirty="0" smtClean="0"/>
              <a:t>, – даже в ставке Гитлера вдруг поняли, что война в России по сути дела только начинается..." Неудачи под Москвой породили настроения неуверенности у значительной части фашистских солдат, офицеров и генералов.</a:t>
            </a: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047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Рисунок 3" descr="i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4214818"/>
            <a:ext cx="4143372" cy="2428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88171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Героическая оборона Москвы позволила перегруппировать воинские части, подтянуть подкрепления из Сибири и под руководством генерала армии Г.К. Жукова 5-6 декабря начать контрнаступление войск Западного, Калининского и Юго-Западного фронтов. Для измотанного в беспрерывных боях и использовавшего свои последние резервы противника удар оказался неожиданным. Враг не выдержал ряда сильных ударов и, бросая технику и вооружение, неся огромные потери, стал поспешно отходить.</a:t>
            </a:r>
          </a:p>
          <a:p>
            <a:endParaRPr lang="ru-RU" dirty="0" smtClean="0"/>
          </a:p>
          <a:p>
            <a:r>
              <a:rPr lang="ru-RU" dirty="0" smtClean="0"/>
              <a:t>В битве под Москвой немецкие войска потеряли около 500000 человек, 1300 танков, 2500 орудий, более 15000 автомашин и много другой техники. Чувствительным оказался и моральный урон, нанесенный врагу, – гитлеровские военные трибуналы осудили около 62000 солдат и офицеров за дезертирство, самовольное оставление позиций и неповиновение приказам старших офицеров. С занимаемых постов были сняты 35 высших чинов германской армии.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10800000" flipV="1">
            <a:off x="457200" y="0"/>
            <a:ext cx="8229600" cy="1524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381644"/>
          </a:xfrm>
        </p:spPr>
        <p:txBody>
          <a:bodyPr>
            <a:noAutofit/>
          </a:bodyPr>
          <a:lstStyle/>
          <a:p>
            <a:r>
              <a:rPr lang="ru-RU" sz="2000" dirty="0" smtClean="0"/>
              <a:t>Из письма Гудериана к жене: "Холодное и никуда не годное жилье, недостаток обмундирования, большие потери в живой силе и технике, скудные поставки горючего, все это превращает боевые операции в пытку, меня все больше и больше гнетет тяжкий груз ответственности, который, несмотря ни на какие высокие слова, никто не может снять с моих плеч". Бессильный что-либо изменить, Гудериан сидел над картами и донесениями в своей штаб-квартире в пятнадцати километрах к югу от Тулы в знаменитой на весь мир помещичьей усадьбе – в Ясной Поляне, где жил и работал Лев Толстой. Неподалеку располагалась летом увитая плющом, а сейчас плотно укутанная снегом могила писателя. Гудериан позволил семье Толстого остаться в комнатах в большом доме, а сам со своим штабом обосновался в музее, но даже и тут две комнаты были отведены специально для хранения экспонатов и заперты. Там, в сельском жилище Толстого, в ночь с 5 на 6 декабря Гудериан принял решение отозвать передовые части своей танковой армии и перейти к обороне. Ему пришлось признать: "Наступление на Москву провалилось. Мы потерпели поражение".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152400"/>
            <a:ext cx="8786874" cy="5619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Почему немцы не смогли взять Москву?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39</TotalTime>
  <Words>872</Words>
  <Application>Microsoft Office PowerPoint</Application>
  <PresentationFormat>Экран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Бумажная</vt:lpstr>
      <vt:lpstr>Битва под Москвой.</vt:lpstr>
      <vt:lpstr>Московская оборонительная операция</vt:lpstr>
      <vt:lpstr>Московская наступательная операция</vt:lpstr>
      <vt:lpstr>Слайд 4</vt:lpstr>
      <vt:lpstr>Слайд 5</vt:lpstr>
      <vt:lpstr>Слайд 6</vt:lpstr>
      <vt:lpstr>Почему немцы не смогли взять Москву?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Битва под Москвой.</dc:title>
  <dc:creator>Рафис</dc:creator>
  <cp:lastModifiedBy>Рафис</cp:lastModifiedBy>
  <cp:revision>5</cp:revision>
  <dcterms:created xsi:type="dcterms:W3CDTF">2013-11-15T14:18:38Z</dcterms:created>
  <dcterms:modified xsi:type="dcterms:W3CDTF">2013-11-16T11:26:10Z</dcterms:modified>
</cp:coreProperties>
</file>